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5" r:id="rId2"/>
  </p:sldMasterIdLst>
  <p:notesMasterIdLst>
    <p:notesMasterId r:id="rId110"/>
  </p:notesMasterIdLst>
  <p:handoutMasterIdLst>
    <p:handoutMasterId r:id="rId111"/>
  </p:handout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6" r:id="rId67"/>
    <p:sldId id="327" r:id="rId68"/>
    <p:sldId id="325" r:id="rId69"/>
    <p:sldId id="328" r:id="rId70"/>
    <p:sldId id="329" r:id="rId71"/>
    <p:sldId id="330" r:id="rId72"/>
    <p:sldId id="331" r:id="rId73"/>
    <p:sldId id="332" r:id="rId74"/>
    <p:sldId id="333" r:id="rId75"/>
    <p:sldId id="335" r:id="rId76"/>
    <p:sldId id="334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59" r:id="rId86"/>
    <p:sldId id="360" r:id="rId87"/>
    <p:sldId id="361" r:id="rId88"/>
    <p:sldId id="344" r:id="rId89"/>
    <p:sldId id="345" r:id="rId90"/>
    <p:sldId id="356" r:id="rId91"/>
    <p:sldId id="346" r:id="rId92"/>
    <p:sldId id="349" r:id="rId93"/>
    <p:sldId id="347" r:id="rId94"/>
    <p:sldId id="348" r:id="rId95"/>
    <p:sldId id="350" r:id="rId96"/>
    <p:sldId id="353" r:id="rId97"/>
    <p:sldId id="352" r:id="rId98"/>
    <p:sldId id="357" r:id="rId99"/>
    <p:sldId id="362" r:id="rId100"/>
    <p:sldId id="367" r:id="rId101"/>
    <p:sldId id="354" r:id="rId102"/>
    <p:sldId id="355" r:id="rId103"/>
    <p:sldId id="363" r:id="rId104"/>
    <p:sldId id="358" r:id="rId105"/>
    <p:sldId id="364" r:id="rId106"/>
    <p:sldId id="366" r:id="rId107"/>
    <p:sldId id="365" r:id="rId108"/>
    <p:sldId id="258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78935" autoAdjust="0"/>
  </p:normalViewPr>
  <p:slideViewPr>
    <p:cSldViewPr snapToGrid="0" snapToObjects="1" showGuides="1">
      <p:cViewPr>
        <p:scale>
          <a:sx n="94" d="100"/>
          <a:sy n="94" d="100"/>
        </p:scale>
        <p:origin x="-396" y="1368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8989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string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ABBD8-AE4C-A54D-9051-4951614493A5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E9CAE-6388-714E-9511-EF9B91AE6EDA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29592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762D4-5379-274C-B2AE-678295615564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B5E0D-72E8-A340-8BEC-B368EC4BD3B0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55413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CF106-E69C-DF40-939E-66D0691CD334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075A5-4C1A-A444-B56C-9D0598EEAE25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495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C481F-EE77-4F43-A12D-C094B660F778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F955D-7218-894E-9650-ED78005E0B9F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965625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45BE9-2C77-D049-9D3B-AA4A1E1A8F92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FA4DF-E316-BE4B-B330-72427AB68EC6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986249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CABB3-8827-7643-B5C6-3AA65030F05B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7D361-ECBE-F44D-A5BE-CC96CE71FE9E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134900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9676B-614B-C342-B3DA-A49368640350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C3F6C-89C2-354C-A8FA-D7DC05854126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96770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9F7F3-9EAB-FF48-A6D9-B2BC339706CC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F56E1-809F-B64F-9400-4CEC8511B83B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971403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720BB-CC3B-0E45-A17A-C04310AA1341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E9359-4AA6-5643-99EC-A37D2F6B316F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74265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24377-24A3-E748-85B7-C014C09962F3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672B0-7AE6-984F-AF93-3FF9D042FCE3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4886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86262-43C4-9D4E-8862-8D6677D9E956}" type="datetimeFigureOut">
              <a:rPr lang="en-US">
                <a:latin typeface="Segoe WP SemiLight"/>
              </a:rPr>
              <a:pPr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CE853-FB3B-4342-B7FB-44E2BB0A4167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129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B4CEDAA0-3E41-CA41-81E2-B87998581C3B}" type="datetimeFigureOut">
              <a:rPr lang="en-US">
                <a:latin typeface="Segoe WP SemiLight"/>
              </a:rPr>
              <a:pPr defTabSz="914400">
                <a:defRPr/>
              </a:pPr>
              <a:t>8/8/2012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76D962D9-71FD-3B47-B36E-75B8635737C0}" type="slidenum">
              <a:rPr lang="en-US">
                <a:latin typeface="Segoe WP SemiLight"/>
              </a:rPr>
              <a:pPr defTabSz="914400"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02583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MVC, WP7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</a:t>
            </a:r>
            <a:r>
              <a:rPr lang="en-US" dirty="0" err="1" smtClean="0"/>
              <a:t>Skjelbek</a:t>
            </a:r>
            <a:r>
              <a:rPr lang="en-US" dirty="0" smtClean="0"/>
              <a:t> &amp; Jonas Follesø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08/08/12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Bilder_Detaljer\Bekk dag-1-024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WP7</a:t>
            </a:r>
          </a:p>
        </p:txBody>
      </p:sp>
    </p:spTree>
    <p:extLst>
      <p:ext uri="{BB962C8B-B14F-4D97-AF65-F5344CB8AC3E}">
        <p14:creationId xmlns:p14="http://schemas.microsoft.com/office/powerpoint/2010/main" val="31985243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3-195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0" y="-7552"/>
            <a:ext cx="9144000" cy="686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9106400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845744" cy="307777"/>
          </a:xfrm>
        </p:spPr>
        <p:txBody>
          <a:bodyPr/>
          <a:lstStyle/>
          <a:p>
            <a:r>
              <a:rPr lang="nb-NO" dirty="0" smtClean="0"/>
              <a:t>REST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RestSharp</a:t>
            </a:r>
            <a:r>
              <a:rPr lang="nb-NO" dirty="0" smtClean="0"/>
              <a:t> er et Open Source bibliotek som gjør det enkelt å konsumere REST tjenester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203200" y="2432546"/>
            <a:ext cx="90220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PersonsRestClient</a:t>
            </a:r>
            <a:endParaRPr lang="nb-NO" sz="1400" dirty="0">
              <a:solidFill>
                <a:prstClr val="black"/>
              </a:solidFill>
              <a:latin typeface="Consolas"/>
            </a:endParaRP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void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GetPersons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&gt;&gt;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callback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client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RestClient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(</a:t>
            </a:r>
            <a:br>
              <a:rPr lang="nb-NO" sz="1400" dirty="0" smtClean="0">
                <a:solidFill>
                  <a:prstClr val="black"/>
                </a:solidFill>
                <a:latin typeface="Consolas"/>
              </a:rPr>
            </a:b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			</a:t>
            </a:r>
            <a:r>
              <a:rPr lang="nb-NO" sz="14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https://raw.github.com/bekkopen/dotnetkurs/master/PersonPhoneApp/"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client.AddHandler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 err="1">
                <a:solidFill>
                  <a:srgbClr val="823125"/>
                </a:solidFill>
                <a:latin typeface="Consolas"/>
              </a:rPr>
              <a:t>text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/</a:t>
            </a:r>
            <a:r>
              <a:rPr lang="nb-NO" sz="1400" dirty="0" err="1">
                <a:solidFill>
                  <a:srgbClr val="823125"/>
                </a:solidFill>
                <a:latin typeface="Consolas"/>
              </a:rPr>
              <a:t>plain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JsonDeserializer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());</a:t>
            </a:r>
          </a:p>
          <a:p>
            <a:endParaRPr lang="nb-NO" sz="1400" dirty="0">
              <a:solidFill>
                <a:prstClr val="black"/>
              </a:solidFill>
              <a:latin typeface="Consolas"/>
            </a:endParaRP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request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RestRequest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 err="1">
                <a:solidFill>
                  <a:srgbClr val="823125"/>
                </a:solidFill>
                <a:latin typeface="Consolas"/>
              </a:rPr>
              <a:t>Persons.json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400" dirty="0" err="1" smtClean="0">
                <a:solidFill>
                  <a:srgbClr val="2B91AF"/>
                </a:solidFill>
                <a:latin typeface="Consolas"/>
              </a:rPr>
              <a:t>Method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.GET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400" dirty="0" smtClean="0">
                <a:solidFill>
                  <a:prstClr val="black"/>
                </a:solidFill>
                <a:latin typeface="Consolas"/>
              </a:rPr>
            </a:b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request.RequestFormat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400" dirty="0" err="1" smtClean="0">
                <a:solidFill>
                  <a:srgbClr val="2B91AF"/>
                </a:solidFill>
                <a:latin typeface="Consolas"/>
              </a:rPr>
              <a:t>DataFormat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.Json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;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                        </a:t>
            </a:r>
          </a:p>
          <a:p>
            <a:endParaRPr lang="nb-NO" sz="1400" dirty="0">
              <a:solidFill>
                <a:prstClr val="black"/>
              </a:solidFill>
              <a:latin typeface="Consolas"/>
            </a:endParaRP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client.ExecuteAsync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&gt;&gt;(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request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response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=&gt; 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callback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response.Data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02240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9423" cy="307777"/>
          </a:xfrm>
        </p:spPr>
        <p:txBody>
          <a:bodyPr/>
          <a:lstStyle/>
          <a:p>
            <a:r>
              <a:rPr lang="nb-NO" dirty="0" smtClean="0"/>
              <a:t>Navigasjon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Windows Phone 7 bruker konseptet Sider, som kan adresseres som en URL.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Gir konsistent navigasjon på tvers av applikasjoner.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Operativsystemet holder orden på historikk, og alle telefoner har dedikert tilbake knapp.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330129" y="3085465"/>
            <a:ext cx="85547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SelectedPerson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srgbClr val="4F76AC"/>
                </a:solidFill>
                <a:latin typeface="Consolas"/>
              </a:rPr>
              <a:t>private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personList_SelectionChanged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SelectionChangedEventArgs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personList.SelectedItem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as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(person !=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SelectedPerson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= person;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uri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Uri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"/</a:t>
            </a:r>
            <a:r>
              <a:rPr lang="nb-NO" sz="1400" dirty="0" err="1">
                <a:solidFill>
                  <a:srgbClr val="823125"/>
                </a:solidFill>
                <a:latin typeface="Consolas"/>
              </a:rPr>
              <a:t>Details.xaml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UriKind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.Relative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NavigationService.Navigate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uri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78220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9423" cy="307777"/>
          </a:xfrm>
        </p:spPr>
        <p:txBody>
          <a:bodyPr/>
          <a:lstStyle/>
          <a:p>
            <a:r>
              <a:rPr lang="nb-NO" dirty="0" smtClean="0"/>
              <a:t>Navigasjon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Man kan overskrive metodene </a:t>
            </a:r>
            <a:r>
              <a:rPr lang="nb-NO" dirty="0" err="1" smtClean="0"/>
              <a:t>OnNavigatedTo</a:t>
            </a:r>
            <a:r>
              <a:rPr lang="nb-NO" dirty="0" smtClean="0"/>
              <a:t> og </a:t>
            </a:r>
            <a:r>
              <a:rPr lang="nb-NO" dirty="0" err="1" smtClean="0"/>
              <a:t>OnNavigatedFrom</a:t>
            </a:r>
            <a:r>
              <a:rPr lang="nb-NO" dirty="0" smtClean="0"/>
              <a:t> for å kjøre kode når man kommer inn/forlater en side.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518160" y="2274838"/>
            <a:ext cx="7721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76AC"/>
                </a:solidFill>
                <a:latin typeface="Consolas"/>
              </a:rPr>
              <a:t>protected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override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OnNavigatedTo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NavigationEventArgs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base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.OnNavigatedTo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DataContext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MainPage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.SelectedPerson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6958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Bilder_Detaljer\Bekk dag-1-024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WP7</a:t>
            </a:r>
          </a:p>
        </p:txBody>
      </p:sp>
    </p:spTree>
    <p:extLst>
      <p:ext uri="{BB962C8B-B14F-4D97-AF65-F5344CB8AC3E}">
        <p14:creationId xmlns:p14="http://schemas.microsoft.com/office/powerpoint/2010/main" val="33401804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Bilder_Detaljer\Bekk dag-1-055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REST &amp; Navigasjon</a:t>
            </a:r>
          </a:p>
        </p:txBody>
      </p:sp>
    </p:spTree>
    <p:extLst>
      <p:ext uri="{BB962C8B-B14F-4D97-AF65-F5344CB8AC3E}">
        <p14:creationId xmlns:p14="http://schemas.microsoft.com/office/powerpoint/2010/main" val="837372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Lars </a:t>
            </a:r>
            <a:r>
              <a:rPr lang="en-US" dirty="0" err="1" smtClean="0"/>
              <a:t>Skjelbek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Jonas Follesø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Abbonere</a:t>
            </a:r>
            <a:r>
              <a:rPr lang="nb-NO" dirty="0" smtClean="0"/>
              <a:t>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Item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item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i BEKK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3 Web </a:t>
            </a:r>
            <a:r>
              <a:rPr lang="nb-NO" sz="2000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6422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 smtClean="0"/>
              <a:t> 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47950" cy="307777"/>
          </a:xfrm>
        </p:spPr>
        <p:txBody>
          <a:bodyPr/>
          <a:lstStyle/>
          <a:p>
            <a:r>
              <a:rPr lang="nb-NO" dirty="0" smtClean="0"/>
              <a:t>Spørre 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isHans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s)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"Hans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isHans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"Hans"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 smtClean="0"/>
              <a:t> 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/>
              <a:t>extension</a:t>
            </a:r>
            <a:r>
              <a:rPr lang="nb-NO" dirty="0"/>
              <a:t> </a:t>
            </a:r>
            <a:r>
              <a:rPr lang="nb-NO" dirty="0" smtClean="0"/>
              <a:t>metoder og </a:t>
            </a:r>
            <a:r>
              <a:rPr lang="nb-NO" dirty="0"/>
              <a:t>lambda </a:t>
            </a:r>
            <a:r>
              <a:rPr lang="nb-NO" dirty="0" smtClean="0"/>
              <a:t>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Spørre-syntaksen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 Metoder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Entity</a:t>
            </a:r>
            <a:r>
              <a:rPr lang="nb-NO" sz="2000" dirty="0" smtClean="0"/>
              <a:t> Framework &amp; SQL Compact Edition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err="1"/>
              <a:t>inkommende</a:t>
            </a:r>
            <a:r>
              <a:rPr lang="nb-NO" sz="2400" dirty="0"/>
              <a:t> 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74415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01-01-2011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31-06-2011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Enginges</a:t>
            </a:r>
            <a:r>
              <a:rPr lang="nb-NO" sz="2400" dirty="0"/>
              <a:t> 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ny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IronRuby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/>
              <a:t>model</a:t>
            </a:r>
            <a:r>
              <a:rPr lang="nb-NO" sz="2000" dirty="0"/>
              <a:t> 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3" y="1228825"/>
            <a:ext cx="1327581" cy="1568959"/>
          </a:xfrm>
          <a:prstGeom prst="rect">
            <a:avLst/>
          </a:prstGeom>
        </p:spPr>
      </p:pic>
      <p:pic>
        <p:nvPicPr>
          <p:cNvPr id="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97537" y="1042927"/>
            <a:ext cx="1058063" cy="1565501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2566">
            <a:off x="2169544" y="2842923"/>
            <a:ext cx="868252" cy="1630129"/>
          </a:xfrm>
          <a:prstGeom prst="rect">
            <a:avLst/>
          </a:prstGeom>
        </p:spPr>
      </p:pic>
      <p:pic>
        <p:nvPicPr>
          <p:cNvPr id="9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175" y="916448"/>
            <a:ext cx="1452646" cy="1448003"/>
          </a:xfrm>
          <a:prstGeom prst="rect">
            <a:avLst/>
          </a:prstGeom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3" y="5209158"/>
            <a:ext cx="902483" cy="902483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10" y="5095744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4" name="Picture 3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88" y="5405253"/>
            <a:ext cx="1883298" cy="1412776"/>
          </a:xfrm>
          <a:prstGeom prst="rect">
            <a:avLst/>
          </a:prstGeom>
        </p:spPr>
      </p:pic>
      <p:pic>
        <p:nvPicPr>
          <p:cNvPr id="1026" name="Picture 2" descr="http://www.microsoft.com/global/windowsphone/en-us/publishingimages/homepageCarousel/slider_fanboy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0240" y="1052312"/>
            <a:ext cx="2111972" cy="30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800" y="2559895"/>
            <a:ext cx="2408449" cy="24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907" y="1228825"/>
            <a:ext cx="1251413" cy="10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2011, 44.513 pakker pr. 02.08.2012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INSERT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"Jonas Follesø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db.Entry(person).State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.Modified;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Delete(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59371" cy="307777"/>
          </a:xfrm>
        </p:spPr>
        <p:txBody>
          <a:bodyPr/>
          <a:lstStyle/>
          <a:p>
            <a:r>
              <a:rPr lang="nb-NO" dirty="0" smtClean="0"/>
              <a:t>Enkle REST tjenester og Web API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ASP.NET MVC har god støtte for REST og Web API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Enten via ASP.NET Web API utvidelsene (lastes ned via </a:t>
            </a:r>
            <a:r>
              <a:rPr lang="nb-NO" sz="1800" dirty="0" err="1" smtClean="0"/>
              <a:t>NuGet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Eller enkel innebygget støtte for at en Controller Action kan lese/skrive JSON</a:t>
            </a:r>
            <a:endParaRPr lang="nb-NO" sz="1800" dirty="0"/>
          </a:p>
        </p:txBody>
      </p:sp>
      <p:sp>
        <p:nvSpPr>
          <p:cNvPr id="6" name="Rektangel 5"/>
          <p:cNvSpPr/>
          <p:nvPr/>
        </p:nvSpPr>
        <p:spPr>
          <a:xfrm>
            <a:off x="708994" y="3417560"/>
            <a:ext cx="7715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List()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using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PersonContext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())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persons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db.Persons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persons.ToList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JsonRequestBehavior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.AllowGet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 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311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1072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29" y="708025"/>
            <a:ext cx="6137417" cy="571187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414463" y="1755778"/>
            <a:ext cx="3121324" cy="312132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Windows Phone 7</a:t>
            </a:r>
          </a:p>
        </p:txBody>
      </p:sp>
    </p:spTree>
    <p:extLst>
      <p:ext uri="{BB962C8B-B14F-4D97-AF65-F5344CB8AC3E}">
        <p14:creationId xmlns:p14="http://schemas.microsoft.com/office/powerpoint/2010/main" val="22999153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8151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Windows Phone 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Windows Phone 7 &amp; Metro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XAML &amp; Deklarativt UI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Databinding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Navigasjon</a:t>
            </a:r>
          </a:p>
        </p:txBody>
      </p:sp>
    </p:spTree>
    <p:extLst>
      <p:ext uri="{BB962C8B-B14F-4D97-AF65-F5344CB8AC3E}">
        <p14:creationId xmlns:p14="http://schemas.microsoft.com/office/powerpoint/2010/main" val="4153244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G Ne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042" y="2552076"/>
            <a:ext cx="17764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Spo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242" y="567701"/>
            <a:ext cx="17764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Fligh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442" y="2550488"/>
            <a:ext cx="1776413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Mobilban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042" y="569288"/>
            <a:ext cx="1776413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Mobilt Bedriftsnet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242" y="2552076"/>
            <a:ext cx="17764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Wordfeu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442" y="567701"/>
            <a:ext cx="17764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042" y="4481251"/>
            <a:ext cx="1776413" cy="1776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4242" y="4481251"/>
            <a:ext cx="1776413" cy="1776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5442" y="4481251"/>
            <a:ext cx="1776413" cy="1776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3467" y="4481251"/>
            <a:ext cx="1776413" cy="17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236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36" y="351259"/>
            <a:ext cx="3346061" cy="6168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80" r="20717"/>
          <a:stretch/>
        </p:blipFill>
        <p:spPr>
          <a:xfrm>
            <a:off x="4850677" y="94570"/>
            <a:ext cx="3949831" cy="66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73684"/>
      </p:ext>
    </p:extLst>
  </p:cSld>
  <p:clrMapOvr>
    <a:masterClrMapping/>
  </p:clrMapOvr>
  <p:transition>
    <p:fade thruBlk="1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913" y="0"/>
            <a:ext cx="62055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8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65200"/>
            <a:ext cx="8893175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5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874258" cy="307777"/>
          </a:xfrm>
        </p:spPr>
        <p:txBody>
          <a:bodyPr/>
          <a:lstStyle/>
          <a:p>
            <a:r>
              <a:rPr lang="nb-NO" dirty="0" smtClean="0"/>
              <a:t>XNA &amp; </a:t>
            </a:r>
            <a:r>
              <a:rPr lang="nb-NO" dirty="0" err="1" smtClean="0"/>
              <a:t>Silverlight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6" descr="4 av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56" y="1168400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7 av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3532" y="1143000"/>
            <a:ext cx="30638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2860006" y="4795819"/>
            <a:ext cx="1884900" cy="1884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800" dirty="0" smtClean="0">
                <a:solidFill>
                  <a:schemeClr val="bg1"/>
                </a:solidFill>
              </a:rPr>
              <a:t>XNA</a:t>
            </a:r>
          </a:p>
        </p:txBody>
      </p:sp>
      <p:sp>
        <p:nvSpPr>
          <p:cNvPr id="8" name="Oval 7"/>
          <p:cNvSpPr/>
          <p:nvPr/>
        </p:nvSpPr>
        <p:spPr>
          <a:xfrm>
            <a:off x="6846407" y="4856651"/>
            <a:ext cx="1884900" cy="1884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err="1" smtClean="0">
                <a:solidFill>
                  <a:schemeClr val="bg1"/>
                </a:solidFill>
              </a:rPr>
              <a:t>Silverlight</a:t>
            </a:r>
            <a:endParaRPr lang="nb-NO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47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778278" cy="307777"/>
          </a:xfrm>
        </p:spPr>
        <p:txBody>
          <a:bodyPr/>
          <a:lstStyle/>
          <a:p>
            <a:r>
              <a:rPr lang="nb-NO" dirty="0"/>
              <a:t>Deklarativ UI </a:t>
            </a:r>
            <a:r>
              <a:rPr lang="nb-NO" dirty="0" smtClean="0"/>
              <a:t>med XAML 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8" name="Rektangel 7"/>
          <p:cNvSpPr/>
          <p:nvPr/>
        </p:nvSpPr>
        <p:spPr>
          <a:xfrm>
            <a:off x="321624" y="1298932"/>
            <a:ext cx="856837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09610"/>
                </a:solidFill>
                <a:latin typeface="Consolas"/>
              </a:rPr>
              <a:t>&lt;!--</a:t>
            </a:r>
            <a:r>
              <a:rPr lang="en-US" sz="1600" dirty="0" err="1">
                <a:solidFill>
                  <a:srgbClr val="509610"/>
                </a:solidFill>
                <a:latin typeface="Consolas"/>
              </a:rPr>
              <a:t>LayoutRoot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 is the root grid where all page content is placed--&gt;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823125"/>
                </a:solidFill>
                <a:latin typeface="Consolas"/>
              </a:rPr>
              <a:t>Grid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="LayoutRoot"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Background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="Transparent"&gt;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Grid.RowDefinitions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RowDefinition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Height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="Auto"/&gt;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RowDefinition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Height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="*"/&gt;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Grid.RowDefinitions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&lt;!--</a:t>
            </a:r>
            <a:r>
              <a:rPr lang="en-US" sz="1600" dirty="0" err="1">
                <a:solidFill>
                  <a:srgbClr val="509610"/>
                </a:solidFill>
                <a:latin typeface="Consolas"/>
              </a:rPr>
              <a:t>TitlePanel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 contains the name of the application and page title--&gt;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823125"/>
                </a:solidFill>
                <a:latin typeface="Consolas"/>
              </a:rPr>
              <a:t>StackPanel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="TitlePanel"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D75028"/>
                </a:solidFill>
                <a:latin typeface="Consolas"/>
              </a:rPr>
              <a:t>Grid.Row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="0"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Margin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="12,17,0,28"&gt;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823125"/>
                </a:solidFill>
                <a:latin typeface="Consolas"/>
              </a:rPr>
              <a:t>TextBlock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="ApplicationTitle"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/>
            </a:r>
            <a:br>
              <a:rPr lang="en-US" sz="1600" dirty="0" smtClean="0">
                <a:solidFill>
                  <a:srgbClr val="D75028"/>
                </a:solidFill>
                <a:latin typeface="Consolas"/>
              </a:rPr>
            </a:b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>				Text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="MY APPLICATION"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/>
            </a:r>
            <a:br>
              <a:rPr lang="en-US" sz="1600" dirty="0" smtClean="0">
                <a:solidFill>
                  <a:srgbClr val="D75028"/>
                </a:solidFill>
                <a:latin typeface="Consolas"/>
              </a:rPr>
            </a:b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>				Style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="{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StaticResource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D75028"/>
                </a:solidFill>
                <a:latin typeface="Consolas"/>
              </a:rPr>
              <a:t>PhoneTextNormalStyle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}"/&gt;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823125"/>
                </a:solidFill>
                <a:latin typeface="Consolas"/>
              </a:rPr>
              <a:t>TextBlock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="PageTitle"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/>
            </a:r>
            <a:br>
              <a:rPr lang="en-US" sz="1600" dirty="0" smtClean="0">
                <a:solidFill>
                  <a:srgbClr val="D75028"/>
                </a:solidFill>
                <a:latin typeface="Consolas"/>
              </a:rPr>
            </a:b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>				Text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="page name"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Margin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="9,-7,0,0"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/>
            </a:r>
            <a:br>
              <a:rPr lang="en-US" sz="1600" dirty="0" smtClean="0">
                <a:solidFill>
                  <a:srgbClr val="D75028"/>
                </a:solidFill>
                <a:latin typeface="Consolas"/>
              </a:rPr>
            </a:b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>				Style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="{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StaticResource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PhoneTextTitle1Style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}"/&gt;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StackPanel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&lt;!--</a:t>
            </a:r>
            <a:r>
              <a:rPr lang="en-US" sz="1600" dirty="0" err="1">
                <a:solidFill>
                  <a:srgbClr val="509610"/>
                </a:solidFill>
                <a:latin typeface="Consolas"/>
              </a:rPr>
              <a:t>ContentPanel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 - place additional content here--&gt;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823125"/>
                </a:solidFill>
                <a:latin typeface="Consolas"/>
              </a:rPr>
              <a:t>Grid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="ContentPanel"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D75028"/>
                </a:solidFill>
                <a:latin typeface="Consolas"/>
              </a:rPr>
              <a:t>Grid.Row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="1"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Margin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="12,0,12,0"&gt;&lt;/</a:t>
            </a:r>
            <a:r>
              <a:rPr lang="en-US" sz="1600" dirty="0">
                <a:solidFill>
                  <a:srgbClr val="823125"/>
                </a:solidFill>
                <a:latin typeface="Consolas"/>
              </a:rPr>
              <a:t>Grid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>
                <a:solidFill>
                  <a:srgbClr val="823125"/>
                </a:solidFill>
                <a:latin typeface="Consolas"/>
              </a:rPr>
              <a:t>Grid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412578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59359" cy="307777"/>
          </a:xfrm>
        </p:spPr>
        <p:txBody>
          <a:bodyPr/>
          <a:lstStyle/>
          <a:p>
            <a:r>
              <a:rPr lang="nb-NO" dirty="0" smtClean="0"/>
              <a:t>Visual Studio &amp; Blend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186613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806450"/>
            <a:ext cx="7162800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3889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46714" cy="307777"/>
          </a:xfrm>
        </p:spPr>
        <p:txBody>
          <a:bodyPr/>
          <a:lstStyle/>
          <a:p>
            <a:r>
              <a:rPr lang="nb-NO" dirty="0" smtClean="0"/>
              <a:t>Databinding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400" dirty="0" smtClean="0"/>
              <a:t>Lar deg binde et GUI-element mot et dataobjekt.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400" dirty="0" smtClean="0"/>
              <a:t>Automatisk synkronisering mellom </a:t>
            </a:r>
            <a:r>
              <a:rPr lang="nb-NO" sz="2400" dirty="0" err="1" smtClean="0"/>
              <a:t>View</a:t>
            </a:r>
            <a:r>
              <a:rPr lang="nb-NO" sz="2400" dirty="0" smtClean="0"/>
              <a:t> og Model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Dersom GUI endrer seg, endrer Modellen seg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Dersom modellen endrer seg, endrer GUI seg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Slipper «</a:t>
            </a:r>
            <a:r>
              <a:rPr lang="nb-NO" sz="2000" dirty="0" err="1" smtClean="0"/>
              <a:t>boiler</a:t>
            </a:r>
            <a:r>
              <a:rPr lang="nb-NO" sz="2000" dirty="0" smtClean="0"/>
              <a:t> plate» kode for å «mappe» fra GUI-element til objekt</a:t>
            </a:r>
          </a:p>
        </p:txBody>
      </p:sp>
    </p:spTree>
    <p:extLst>
      <p:ext uri="{BB962C8B-B14F-4D97-AF65-F5344CB8AC3E}">
        <p14:creationId xmlns:p14="http://schemas.microsoft.com/office/powerpoint/2010/main" val="4873576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46714" cy="307777"/>
          </a:xfrm>
        </p:spPr>
        <p:txBody>
          <a:bodyPr/>
          <a:lstStyle/>
          <a:p>
            <a:r>
              <a:rPr lang="nb-NO" dirty="0" smtClean="0"/>
              <a:t>Databinding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Rektangel 5"/>
          <p:cNvSpPr/>
          <p:nvPr/>
        </p:nvSpPr>
        <p:spPr>
          <a:xfrm>
            <a:off x="321623" y="952421"/>
            <a:ext cx="826394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ListBox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="personList"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endParaRPr lang="nb-NO" sz="1600" dirty="0" smtClean="0">
              <a:solidFill>
                <a:srgbClr val="D75028"/>
              </a:solidFill>
              <a:latin typeface="Consolas"/>
            </a:endParaRPr>
          </a:p>
          <a:p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smtClean="0">
                <a:solidFill>
                  <a:srgbClr val="D75028"/>
                </a:solidFill>
                <a:latin typeface="Consolas"/>
              </a:rPr>
              <a:t>   </a:t>
            </a:r>
            <a:r>
              <a:rPr lang="nb-NO" sz="1600" dirty="0" err="1" smtClean="0">
                <a:solidFill>
                  <a:srgbClr val="D75028"/>
                </a:solidFill>
                <a:latin typeface="Consolas"/>
              </a:rPr>
              <a:t>HorizontalAlignment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</a:t>
            </a:r>
            <a:r>
              <a:rPr lang="nb-NO" sz="1600" dirty="0" smtClean="0">
                <a:solidFill>
                  <a:srgbClr val="4F76AC"/>
                </a:solidFill>
                <a:latin typeface="Consolas"/>
              </a:rPr>
              <a:t>Stretch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"</a:t>
            </a:r>
            <a:r>
              <a:rPr lang="nb-NO" sz="1600" dirty="0" smtClean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 smtClean="0">
                <a:solidFill>
                  <a:srgbClr val="D75028"/>
                </a:solidFill>
                <a:latin typeface="Consolas"/>
              </a:rPr>
              <a:t>VerticalAlignment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="Stretch"&gt;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ListBox.ItemTemplate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DataTemplate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TextBlock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           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Text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="{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Binding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Path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</a:t>
            </a:r>
            <a:r>
              <a:rPr lang="nb-NO" sz="1600" dirty="0" err="1">
                <a:solidFill>
                  <a:srgbClr val="4F76AC"/>
                </a:solidFill>
                <a:latin typeface="Consolas"/>
              </a:rPr>
              <a:t>Name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}"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           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Margin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="0,12,0,12"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           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FontSize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="36" /&gt;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DataTemplate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ListBox.ItemTemplate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ListBox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</a:p>
        </p:txBody>
      </p:sp>
      <p:cxnSp>
        <p:nvCxnSpPr>
          <p:cNvPr id="7" name="Straight Connector 8"/>
          <p:cNvCxnSpPr/>
          <p:nvPr/>
        </p:nvCxnSpPr>
        <p:spPr>
          <a:xfrm>
            <a:off x="2202281" y="2470408"/>
            <a:ext cx="287422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321623" y="4018618"/>
            <a:ext cx="8453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76AC"/>
                </a:solidFill>
                <a:latin typeface="Consolas"/>
              </a:rPr>
              <a:t>private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MainPage_Loaded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RoutedEventArgs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personList.ItemsSource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LagPersoner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91" y="952421"/>
            <a:ext cx="3267659" cy="54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500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496103" cy="307777"/>
          </a:xfrm>
        </p:spPr>
        <p:txBody>
          <a:bodyPr/>
          <a:lstStyle/>
          <a:p>
            <a:r>
              <a:rPr lang="nb-NO" dirty="0" err="1" smtClean="0"/>
              <a:t>DataBinding</a:t>
            </a:r>
            <a:r>
              <a:rPr lang="nb-NO" dirty="0" smtClean="0"/>
              <a:t> og </a:t>
            </a:r>
            <a:r>
              <a:rPr lang="nb-NO" dirty="0" err="1" smtClean="0"/>
              <a:t>DataContext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Alle GUI elementer har en </a:t>
            </a:r>
            <a:r>
              <a:rPr lang="nb-NO" dirty="0" err="1" smtClean="0"/>
              <a:t>property</a:t>
            </a:r>
            <a:r>
              <a:rPr lang="nb-NO" dirty="0" smtClean="0"/>
              <a:t> som heter </a:t>
            </a:r>
            <a:r>
              <a:rPr lang="nb-NO" dirty="0" err="1" smtClean="0"/>
              <a:t>DataContext</a:t>
            </a:r>
            <a:r>
              <a:rPr lang="nb-NO" dirty="0" smtClean="0"/>
              <a:t>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Settes </a:t>
            </a:r>
            <a:r>
              <a:rPr lang="nb-NO" dirty="0" err="1" smtClean="0"/>
              <a:t>DataContext</a:t>
            </a:r>
            <a:r>
              <a:rPr lang="nb-NO" dirty="0" smtClean="0"/>
              <a:t> på et element, vil alle barn-elementer ha tilgang til samme </a:t>
            </a:r>
            <a:r>
              <a:rPr lang="nb-NO" dirty="0" err="1" smtClean="0"/>
              <a:t>DataContext</a:t>
            </a:r>
            <a:r>
              <a:rPr lang="nb-NO" dirty="0" smtClean="0"/>
              <a:t>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</a:t>
            </a:r>
            <a:r>
              <a:rPr lang="nb-NO" dirty="0" err="1" smtClean="0"/>
              <a:t>f.eks</a:t>
            </a:r>
            <a:r>
              <a:rPr lang="nb-NO" dirty="0" smtClean="0"/>
              <a:t> sette </a:t>
            </a:r>
            <a:r>
              <a:rPr lang="nb-NO" dirty="0" err="1" smtClean="0"/>
              <a:t>DataContext</a:t>
            </a:r>
            <a:r>
              <a:rPr lang="nb-NO" dirty="0" smtClean="0"/>
              <a:t> på </a:t>
            </a:r>
            <a:r>
              <a:rPr lang="nb-NO" dirty="0" err="1" smtClean="0"/>
              <a:t>root</a:t>
            </a:r>
            <a:r>
              <a:rPr lang="nb-NO" dirty="0"/>
              <a:t> </a:t>
            </a:r>
            <a:r>
              <a:rPr lang="nb-NO" dirty="0" smtClean="0"/>
              <a:t>elementet (</a:t>
            </a:r>
            <a:r>
              <a:rPr lang="nb-NO" dirty="0" err="1" smtClean="0"/>
              <a:t>UserControl</a:t>
            </a:r>
            <a:r>
              <a:rPr lang="nb-NO" dirty="0" smtClean="0"/>
              <a:t>), og så nå det fra hvilket som helst annet element på siden.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536081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WP Light"/>
        <a:ea typeface=""/>
        <a:cs typeface=""/>
      </a:majorFont>
      <a:minorFont>
        <a:latin typeface="Segoe WP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22694</TotalTime>
  <Words>2801</Words>
  <Application>Microsoft Office PowerPoint</Application>
  <PresentationFormat>Skjermfremvisning (4:3)</PresentationFormat>
  <Paragraphs>765</Paragraphs>
  <Slides>107</Slides>
  <Notes>25</Notes>
  <HiddenSlides>1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Lysbildetitler</vt:lpstr>
      </vt:variant>
      <vt:variant>
        <vt:i4>107</vt:i4>
      </vt:variant>
    </vt:vector>
  </HeadingPairs>
  <TitlesOfParts>
    <vt:vector size="109" baseType="lpstr">
      <vt:lpstr>BEKK Rekruttering 16-9</vt:lpstr>
      <vt:lpstr>Office Theme</vt:lpstr>
      <vt:lpstr>Introduksjonskurs .NET</vt:lpstr>
      <vt:lpstr>Agenda</vt:lpstr>
      <vt:lpstr>PowerPoint-presentasjon</vt:lpstr>
      <vt:lpstr>PowerPoint-presentasjon</vt:lpstr>
      <vt:lpstr>Fra kode til kjørende program</vt:lpstr>
      <vt:lpstr>C# &amp; .NET til mange plattformer</vt:lpstr>
      <vt:lpstr>PowerPoint-presentasjon</vt:lpstr>
      <vt:lpstr>Deklarere en klasse</vt:lpstr>
      <vt:lpstr>Metoder</vt:lpstr>
      <vt:lpstr>Properties</vt:lpstr>
      <vt:lpstr>Properties</vt:lpstr>
      <vt:lpstr>ToString</vt:lpstr>
      <vt:lpstr>PowerPoint-presentasjon</vt:lpstr>
      <vt:lpstr>PowerPoint-presentasjon</vt:lpstr>
      <vt:lpstr>Delegater</vt:lpstr>
      <vt:lpstr>Events</vt:lpstr>
      <vt:lpstr>PowerPoint-presentasjon</vt:lpstr>
      <vt:lpstr>PowerPoint-presentasjon</vt:lpstr>
      <vt:lpstr>Spørringer før LINQ</vt:lpstr>
      <vt:lpstr>Spørringer med LINQ</vt:lpstr>
      <vt:lpstr>From, Select &amp; Group</vt:lpstr>
      <vt:lpstr>Where &amp; Orderby</vt:lpstr>
      <vt:lpstr>PowerPoint-presentasjon</vt:lpstr>
      <vt:lpstr>PowerPoint-presentasjon</vt:lpstr>
      <vt:lpstr>Extension Metoder</vt:lpstr>
      <vt:lpstr>Spørre operatorer</vt:lpstr>
      <vt:lpstr>Lambda-uttrykk</vt:lpstr>
      <vt:lpstr>Lambda-Uttrykk</vt:lpstr>
      <vt:lpstr>Lambda-Uttrykk &amp; Extension Metoder</vt:lpstr>
      <vt:lpstr>PowerPoint-presentasjon</vt:lpstr>
      <vt:lpstr>PowerPoint-presentasjon</vt:lpstr>
      <vt:lpstr>Agenda ASP.NET MVC</vt:lpstr>
      <vt:lpstr>PowerPoint-presentasjon</vt:lpstr>
      <vt:lpstr>To modeller for web applikasjoner</vt:lpstr>
      <vt:lpstr>PowerPoint-presentasjon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PowerPoint-presentasjon</vt:lpstr>
      <vt:lpstr>Convention over configuration</vt:lpstr>
      <vt:lpstr>Asp.net mvc conventions</vt:lpstr>
      <vt:lpstr>Asp.net mvc conventions</vt:lpstr>
      <vt:lpstr>PowerPoint-presentasjon</vt:lpstr>
      <vt:lpstr>PowerPoint-presentasjon</vt:lpstr>
      <vt:lpstr>Views</vt:lpstr>
      <vt:lpstr>Razor Eksempler</vt:lpstr>
      <vt:lpstr>Razor eksempler</vt:lpstr>
      <vt:lpstr>Dynamiske View</vt:lpstr>
      <vt:lpstr>PowerPoint-presentasjon</vt:lpstr>
      <vt:lpstr>Modeller</vt:lpstr>
      <vt:lpstr>Sterkt typede View</vt:lpstr>
      <vt:lpstr>PowerPoint-presentasjon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PowerPoint-presentasjon</vt:lpstr>
      <vt:lpstr>PowerPoint-presentasjon</vt:lpstr>
      <vt:lpstr>PowerPoint-presentasjon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PowerPoint-presentasjon</vt:lpstr>
      <vt:lpstr>PowerPoint-presentasjon</vt:lpstr>
      <vt:lpstr>PowerPoint-presentasjon</vt:lpstr>
      <vt:lpstr>Enkle REST tjenester og Web API</vt:lpstr>
      <vt:lpstr>PowerPoint-presentasjon</vt:lpstr>
      <vt:lpstr>En request i ASP.NET MVC</vt:lpstr>
      <vt:lpstr>PowerPoint-presentasjon</vt:lpstr>
      <vt:lpstr>Agenda Windows Phone 7</vt:lpstr>
      <vt:lpstr>PowerPoint-presentasjon</vt:lpstr>
      <vt:lpstr>PowerPoint-presentasjon</vt:lpstr>
      <vt:lpstr>PowerPoint-presentasjon</vt:lpstr>
      <vt:lpstr>PowerPoint-presentasjon</vt:lpstr>
      <vt:lpstr>XNA &amp; Silverlight</vt:lpstr>
      <vt:lpstr>Deklarativ UI med XAML </vt:lpstr>
      <vt:lpstr>Visual Studio &amp; Blend</vt:lpstr>
      <vt:lpstr>Databinding</vt:lpstr>
      <vt:lpstr>Databinding</vt:lpstr>
      <vt:lpstr>DataBinding og DataContext</vt:lpstr>
      <vt:lpstr>PowerPoint-presentasjon</vt:lpstr>
      <vt:lpstr>PowerPoint-presentasjon</vt:lpstr>
      <vt:lpstr>REST</vt:lpstr>
      <vt:lpstr>Navigasjon</vt:lpstr>
      <vt:lpstr>Navigasjon</vt:lpstr>
      <vt:lpstr>PowerPoint-presentasjon</vt:lpstr>
      <vt:lpstr>PowerPoint-presentasjon</vt:lpstr>
      <vt:lpstr>Lykke til med C# &amp; .NET!</vt:lpstr>
    </vt:vector>
  </TitlesOfParts>
  <Company>Bekk Consulting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Jonas Follesø</cp:lastModifiedBy>
  <cp:revision>963</cp:revision>
  <dcterms:created xsi:type="dcterms:W3CDTF">2011-08-04T16:58:46Z</dcterms:created>
  <dcterms:modified xsi:type="dcterms:W3CDTF">2012-08-08T08:18:25Z</dcterms:modified>
</cp:coreProperties>
</file>